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9604950" cx="32404050"/>
  <p:notesSz cx="6761150" cy="99425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474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  <p:ext uri="GoogleSlidesCustomDataVersion2">
      <go:slidesCustomData xmlns:go="http://customooxmlschemas.google.com/" r:id="rId7" roundtripDataSignature="AMtx7mjIdAS/bZbbIk+0A3QIjiBHvzYO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474" orient="horz"/>
        <p:guide pos="1020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27075" y="745675"/>
            <a:ext cx="4507650" cy="3728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676100" y="4722675"/>
            <a:ext cx="5408900" cy="44741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" name="Google Shape;10;p1:notes"/>
          <p:cNvSpPr/>
          <p:nvPr>
            <p:ph idx="2" type="sldImg"/>
          </p:nvPr>
        </p:nvSpPr>
        <p:spPr>
          <a:xfrm>
            <a:off x="1127075" y="745675"/>
            <a:ext cx="4507650" cy="3728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" title="Fundo topo.png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0"/>
            <a:ext cx="32404048" cy="3959635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32404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data:image/jpeg;base64,/9j/4AAQSkZJRgABAQAAAQABAAD/2wCEAAkGBwgHBgkIBwgKCgkLDRYPDQwMDRsUFRAWIB0iIiAdHx8kKDQsJCYxJx8fLT0tMTU3Ojo6Iys/RD84QzQ5OjcBCgoKDQwNGg8PGjclHyU3Nzc3Nzc3Nzc3Nzc3Nzc3Nzc3Nzc3Nzc3Nzc3Nzc3Nzc3Nzc3Nzc3Nzc3Nzc3Nzc3N//AABEIAF4AXQMBIgACEQEDEQH/xAAbAAACAgMBAAAAAAAAAAAAAAAABgUHAQMEAv/EAD8QAAECBAQCBgYHBwUAAAAAAAECAwAEBREGEiExUWETIkFxkcEUMlKBobEHFSRCstHhIyVTYpLC8DNDcoKi/8QAGAEAAwEBAAAAAAAAAAAAAAAAAQIDAAT/xAAgEQACAgMBAQADAQAAAAAAAAAAAQIRAyExEkFRYXET/9oADAMBAAIRAxEAPwC8YII4qxN+g01+YHrJTZP/ACOgjGCdqknJHK+8Av2E6q8Ij1YkaJszLOK5rUE/nCc0u6ipxV1KNyTuTHeyoHaIvIx/IwivuHaWR/X+kZFce/gN/wBRiIbtaPdoHuRqRK/Xyk+vLAjkv9I2tYgk1HK6HGuahcfCIB1QG5jgmHE6wFkZvJYDD7UwjOy4hxHFJvG2Kzlp5+TeD8q6UrB14K5EdsWHT5pM7JMzKBYOJBtwPaPGKwl6Fao6YIIIcAQu42dyUxtF/XdHgAYYoV8dasSo7MyvkIWXArpS9WrVamJt1qltANpUU51kgHw1MRreIcR0s5pmXLiO1bCzp7jeLSlWpaWaK1JbQkalRj0uUpM0pKnpd0p7bMrTcd9o42t8RdMisJ4warCUo9ZwWzEaFPePMQ4uK6NrMRCNIURii1xNSl2wpBuhRSdCDxGxh4cmGWpRanE3SEHY20hotCy6V3ivG/1e6pmX6zl8ugub8BCq5XcTzKukSw4lJ1CXHkpPhoR4Q4TWHPrCpKnGWUsNqNx/KOXCJKVoVIZASZhlS77dIL3ieviv+lOfRTw9iCdXOolqkyttS9AVbE8lDQ/OLswW70lGy/w3VJ+R84QJukyrKeogbgiHbAavsUyjg4D4j9IvhJZNjRBBBHSSCFfHI/YSpsbZlDTmBDRCzjhWWWlL7dMflCz4FdEWck6lNNZEuhpIHVW0OuDxsTa9uYtvHhvB1KWkLM3XBM9q1Kb38L/GJjpCLWjqlXCo2McyVHS4PzZES9OmpGWUiZnHJlNiAp0DMdrX325knWJCaWTSxzSI9VJdzk30ueUZmG/3f/1ECukrISoSlTmkJ9EnGWEcXGyoDwvY+73xyv0CqtMKW1iWVm+0sTDasquWoPlDJTVXbtwjc/kTrYeEZKkMm2xaadeabEs4kqAsQsElKTbVIJ1IB25Q8YCPVnU39g/iheedSoFNon8AgfbSNuoPxQ+JUwZE10b4III6SIQu43bCqShavVQ8km3AgjzhiiMxIx6RRJxA3DeYe7XygSVoK6U7UsVS9KLXpCHFNuLLaXgnqhQOyuGmvdE+huoPpB6VLST7GvxhTq1OZnmZmTeKUsTo6qz/ALLw9VXdfQ8jEbI4ixfh6Tbp8zQlzQYGRt3ItV0jYXTcHSOVR9r9l3OS18Haoz6qVLhM20stlVjMXuAb6X743zGLaQmmdeYSjq/eBBHfFW4hreJcVlmQdprku0FhQZQ0pIWrsKlK4e4RJ1v6N1SeGETcrMek1BoZ5hluxQU9oRYXJHx1iihWmyTb/A8SsyudQhEsl9kgWLpRlvpz90e5ifnJNs+nN9K0nd5vcDmISMPfSOim0tqSrUlNOOsgIS+2BdSRtmCiNfnHNiDF8xi7JR6Aw8y29/rrdIBKe25BNkjc+Hen+UrHU6HdiqS1RF5F1DvHKdu+HzAbWWRmXPacCb9wv5xVGF5NqmU9RZJ6Jw5WrixWkfePMnXwi6sMSplKJLIULKWnpFd6tflaGw7dmyyb6SkEEZjoIhGFAKSQoXB3EZgjGKbxDTfqyrzEk6khhZu2f5T6p8u8RspTz2QslWYo0KFH4gxYWL6AmuU+zWVM4zcsLVseKTyPwNj2RWUgXUTBbWlTcyyooW2vQ6bpPOOXJHzKy0JWjum1SYKl1CnKWEp9foQ5py7YgBirAzhDQQQsm1hJKsTwFhf4Q8NupTLqdVshJUR3CKgwmQ5iWi1FyUlx6dMPKsNSLletr6WI4bQ8I2m2GWWRYsuqRbbKZKScyq1N2ike/NEdOfbX1SyENssDWYU2Pu+zfnE/VVqDWRkftFaD84XnEk9HJSyFOqWuwQjVTyzEJW9B9WdtCk1VqtMS7abS6TcgDZA3Pl3mLjSAAABYDYRAYPw+KJI5n8q514AvKTsnghPIce068AGCOvHHyiMnbMQQRmHFCCCCMYIS8d4ZfnP3tR0XqDSbONDT0hI/uHZx24WdIN4DVqjJ0VNRaozUmFJUbLsUOtq0KTsQRFcfRlI5cXPJeBUmmtuAEnQLzZdP/UXbizAUtWpo1CnTKqdUT6zjY6rvNQFteY994TKf9GNfZnpst1GRl+nXd91pSypfO2Uc+2JU42h9M91moqcmkSMghT868cqGm9Sfyh5wbhNFFT6ZPKS/U3E2UsDqsj2UeZ7Y3YTwfT8NpU40VTE64LOTTo6x5DgP8N4Y4MMdbYG/iMwRiMxUUxGYIIxj/9k=" id="13" name="Google Shape;13;p1"/>
          <p:cNvSpPr/>
          <p:nvPr/>
        </p:nvSpPr>
        <p:spPr>
          <a:xfrm>
            <a:off x="233363" y="-427038"/>
            <a:ext cx="8859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data:image/jpeg;base64,/9j/4AAQSkZJRgABAQAAAQABAAD/2wCEAAkGBwgHBgkIBwgKCgkLDRYPDQwMDRsUFRAWIB0iIiAdHx8kKDQsJCYxJx8fLT0tMTU3Ojo6Iys/RD84QzQ5OjcBCgoKDQwNGg8PGjclHyU3Nzc3Nzc3Nzc3Nzc3Nzc3Nzc3Nzc3Nzc3Nzc3Nzc3Nzc3Nzc3Nzc3Nzc3Nzc3Nzc3N//AABEIAF4AXQMBIgACEQEDEQH/xAAbAAACAgMBAAAAAAAAAAAAAAAABgUHAQMEAv/EAD8QAAECBAQCBgYHBwUAAAAAAAECAwAEBREGEiExUWETIkFxkcEUMlKBobEHFSRCstHhIyVTYpLC8DNDcoKi/8QAGAEAAwEBAAAAAAAAAAAAAAAAAQIDAAT/xAAgEQACAgMBAQADAQAAAAAAAAAAAQIRAyExEkFRYXET/9oADAMBAAIRAxEAPwC8YII4qxN+g01+YHrJTZP/ACOgjGCdqknJHK+8Av2E6q8Ij1YkaJszLOK5rUE/nCc0u6ipxV1KNyTuTHeyoHaIvIx/IwivuHaWR/X+kZFce/gN/wBRiIbtaPdoHuRqRK/Xyk+vLAjkv9I2tYgk1HK6HGuahcfCIB1QG5jgmHE6wFkZvJYDD7UwjOy4hxHFJvG2Kzlp5+TeD8q6UrB14K5EdsWHT5pM7JMzKBYOJBtwPaPGKwl6Fao6YIIIcAQu42dyUxtF/XdHgAYYoV8dasSo7MyvkIWXArpS9WrVamJt1qltANpUU51kgHw1MRreIcR0s5pmXLiO1bCzp7jeLSlWpaWaK1JbQkalRj0uUpM0pKnpd0p7bMrTcd9o42t8RdMisJ4warCUo9ZwWzEaFPePMQ4uK6NrMRCNIURii1xNSl2wpBuhRSdCDxGxh4cmGWpRanE3SEHY20hotCy6V3ivG/1e6pmX6zl8ugub8BCq5XcTzKukSw4lJ1CXHkpPhoR4Q4TWHPrCpKnGWUsNqNx/KOXCJKVoVIZASZhlS77dIL3ieviv+lOfRTw9iCdXOolqkyttS9AVbE8lDQ/OLswW70lGy/w3VJ+R84QJukyrKeogbgiHbAavsUyjg4D4j9IvhJZNjRBBBHSSCFfHI/YSpsbZlDTmBDRCzjhWWWlL7dMflCz4FdEWck6lNNZEuhpIHVW0OuDxsTa9uYtvHhvB1KWkLM3XBM9q1Kb38L/GJjpCLWjqlXCo2McyVHS4PzZES9OmpGWUiZnHJlNiAp0DMdrX325knWJCaWTSxzSI9VJdzk30ueUZmG/3f/1ECukrISoSlTmkJ9EnGWEcXGyoDwvY+73xyv0CqtMKW1iWVm+0sTDasquWoPlDJTVXbtwjc/kTrYeEZKkMm2xaadeabEs4kqAsQsElKTbVIJ1IB25Q8YCPVnU39g/iheedSoFNon8AgfbSNuoPxQ+JUwZE10b4III6SIQu43bCqShavVQ8km3AgjzhiiMxIx6RRJxA3DeYe7XygSVoK6U7UsVS9KLXpCHFNuLLaXgnqhQOyuGmvdE+huoPpB6VLST7GvxhTq1OZnmZmTeKUsTo6qz/ALLw9VXdfQ8jEbI4ixfh6Tbp8zQlzQYGRt3ItV0jYXTcHSOVR9r9l3OS18Haoz6qVLhM20stlVjMXuAb6X743zGLaQmmdeYSjq/eBBHfFW4hreJcVlmQdprku0FhQZQ0pIWrsKlK4e4RJ1v6N1SeGETcrMek1BoZ5hluxQU9oRYXJHx1iihWmyTb/A8SsyudQhEsl9kgWLpRlvpz90e5ifnJNs+nN9K0nd5vcDmISMPfSOim0tqSrUlNOOsgIS+2BdSRtmCiNfnHNiDF8xi7JR6Aw8y29/rrdIBKe25BNkjc+Hen+UrHU6HdiqS1RF5F1DvHKdu+HzAbWWRmXPacCb9wv5xVGF5NqmU9RZJ6Jw5WrixWkfePMnXwi6sMSplKJLIULKWnpFd6tflaGw7dmyyb6SkEEZjoIhGFAKSQoXB3EZgjGKbxDTfqyrzEk6khhZu2f5T6p8u8RspTz2QslWYo0KFH4gxYWL6AmuU+zWVM4zcsLVseKTyPwNj2RWUgXUTBbWlTcyyooW2vQ6bpPOOXJHzKy0JWjum1SYKl1CnKWEp9foQ5py7YgBirAzhDQQQsm1hJKsTwFhf4Q8NupTLqdVshJUR3CKgwmQ5iWi1FyUlx6dMPKsNSLletr6WI4bQ8I2m2GWWRYsuqRbbKZKScyq1N2ike/NEdOfbX1SyENssDWYU2Pu+zfnE/VVqDWRkftFaD84XnEk9HJSyFOqWuwQjVTyzEJW9B9WdtCk1VqtMS7abS6TcgDZA3Pl3mLjSAAABYDYRAYPw+KJI5n8q514AvKTsnghPIce068AGCOvHHyiMnbMQQRmHFCCCCMYIS8d4ZfnP3tR0XqDSbONDT0hI/uHZx24WdIN4DVqjJ0VNRaozUmFJUbLsUOtq0KTsQRFcfRlI5cXPJeBUmmtuAEnQLzZdP/UXbizAUtWpo1CnTKqdUT6zjY6rvNQFteY994TKf9GNfZnpst1GRl+nXd91pSypfO2Uc+2JU42h9M91moqcmkSMghT868cqGm9Sfyh5wbhNFFT6ZPKS/U3E2UsDqsj2UeZ7Y3YTwfT8NpU40VTE64LOTTo6x5DgP8N4Y4MMdbYG/iMwRiMxUUxGYIIxj/9k=" id="14" name="Google Shape;14;p1"/>
          <p:cNvSpPr/>
          <p:nvPr/>
        </p:nvSpPr>
        <p:spPr>
          <a:xfrm>
            <a:off x="233363" y="-427038"/>
            <a:ext cx="8859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 txBox="1"/>
          <p:nvPr/>
        </p:nvSpPr>
        <p:spPr>
          <a:xfrm>
            <a:off x="676275" y="10057587"/>
            <a:ext cx="14683800" cy="94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br>
              <a:rPr b="0" i="0" lang="pt-BR" sz="40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pt-BR" sz="40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 Na introdução deve-se expor a finalidade e os objetivos do trabalho de modo que o leitor tenha uma visão geral do tema abordado. De modo geral, a introdução deve apresentar o assunto objeto de estudo, o ponto de vista sob o qual o assunto foi abordado, trabalhos anteriores que abordam o mesmo tema e as justificativas que levaram a escolha do tema, o problema de pesquisa e o objetivo pretendido.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681066" y="24771027"/>
            <a:ext cx="14912400" cy="93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Movimento de Análise</a:t>
            </a:r>
            <a:endParaRPr b="1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72BFC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Esboço das análises ou análises concluídas da pesquisa. As ilustrações (quadros, figuras, fotos etc), devem ter uma numeração sequencial. O título e a fonte das ilustrações devem ser colocados na sua parte inferior. As tabelas devem ter um número em algarismo arábico, sequencial, inscritos na parte superior, a esquerda da página, precedida da palavra Tabela.  As tabelas devem conter um título por extenso, inscrito no seu topo da para indicar a natureza e abrangência do seu conteúdo.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16850096" y="20630567"/>
            <a:ext cx="14617500" cy="6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Parte final do texto onde se apresentam as considerações finais correspondentes aos objetivos que partem do problema. Espera-se também que neste momento, seja feita uma autocrítica em relação ao estudo como um todo, buscando responder às questões da pesquisa, correspondentes aos objetivos. </a:t>
            </a:r>
            <a:endParaRPr b="0" i="0" sz="40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40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Deve ser breve podendo apresentar recomendações e sugestões para trabalhos futuros.</a:t>
            </a:r>
            <a:endParaRPr/>
          </a:p>
        </p:txBody>
      </p:sp>
      <p:sp>
        <p:nvSpPr>
          <p:cNvPr id="18" name="Google Shape;18;p1"/>
          <p:cNvSpPr/>
          <p:nvPr/>
        </p:nvSpPr>
        <p:spPr>
          <a:xfrm>
            <a:off x="-14823" y="6625011"/>
            <a:ext cx="32418900" cy="98700"/>
          </a:xfrm>
          <a:prstGeom prst="rect">
            <a:avLst/>
          </a:prstGeom>
          <a:solidFill>
            <a:srgbClr val="2D2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 rot="10800000">
            <a:off x="-25" y="6697083"/>
            <a:ext cx="32418900" cy="3500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/>
        </p:nvSpPr>
        <p:spPr>
          <a:xfrm>
            <a:off x="2340485" y="8751099"/>
            <a:ext cx="26039400" cy="14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57900" lIns="115800" spcFirstLastPara="1" rIns="115800" wrap="square" tIns="579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Nome do autor</a:t>
            </a:r>
            <a:r>
              <a:rPr b="1" baseline="30000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b="1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, Nome co-autor</a:t>
            </a:r>
            <a:r>
              <a:rPr b="1" baseline="30000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Professor Orientador: nome</a:t>
            </a:r>
            <a:endParaRPr b="1" i="0" sz="28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baseline="30000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b="0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Docente na Instituição X e integrante do Grupo de Pesquisa Y; </a:t>
            </a:r>
            <a:r>
              <a:rPr b="0" baseline="30000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2</a:t>
            </a:r>
            <a:r>
              <a:rPr b="0" i="0" lang="pt-BR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Pós-graduando na Instituição X e integrante do Grupo de Pesquisa Y.</a:t>
            </a:r>
            <a:endParaRPr b="0" i="0" sz="2800" u="none" cap="none" strike="noStrik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0472066" y="7202806"/>
            <a:ext cx="105978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7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endParaRPr sz="7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 flipH="1">
            <a:off x="362143" y="10735822"/>
            <a:ext cx="15395700" cy="1073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sz="6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 txBox="1"/>
          <p:nvPr/>
        </p:nvSpPr>
        <p:spPr>
          <a:xfrm>
            <a:off x="676275" y="21278639"/>
            <a:ext cx="149280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0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	Descrever os procedimentos metodológicos e o(s) dispositivo(s) teórico-analíticos  utilizados na pesquisa. 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 flipH="1">
            <a:off x="486431" y="24879039"/>
            <a:ext cx="15395700" cy="1073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Movimento de Análise</a:t>
            </a:r>
            <a:endParaRPr sz="6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 flipH="1">
            <a:off x="486432" y="19672606"/>
            <a:ext cx="15395700" cy="1073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Referencial Teórico-analítico</a:t>
            </a:r>
            <a:endParaRPr sz="6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 flipH="1">
            <a:off x="16569182" y="19672605"/>
            <a:ext cx="15395700" cy="1073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Considerações</a:t>
            </a:r>
            <a:endParaRPr sz="6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2025937" y="33232561"/>
            <a:ext cx="4254000" cy="4464000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40"/>
              </a:srgbClr>
            </a:outerShdw>
          </a:effectLst>
        </p:spPr>
        <p:txBody>
          <a:bodyPr anchorCtr="0" anchor="ctr" bIns="57900" lIns="115800" spcFirstLastPara="1" rIns="115800" wrap="square" tIns="5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</a:t>
            </a:r>
            <a:endParaRPr/>
          </a:p>
        </p:txBody>
      </p:sp>
      <p:sp>
        <p:nvSpPr>
          <p:cNvPr id="28" name="Google Shape;28;p1"/>
          <p:cNvSpPr/>
          <p:nvPr/>
        </p:nvSpPr>
        <p:spPr>
          <a:xfrm>
            <a:off x="8878949" y="33232561"/>
            <a:ext cx="4356600" cy="4464000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40"/>
              </a:srgbClr>
            </a:outerShdw>
          </a:effectLst>
        </p:spPr>
        <p:txBody>
          <a:bodyPr anchorCtr="0" anchor="ctr" bIns="57900" lIns="115800" spcFirstLastPara="1" rIns="115800" wrap="square" tIns="5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</a:t>
            </a:r>
            <a:endParaRPr/>
          </a:p>
        </p:txBody>
      </p:sp>
      <p:sp>
        <p:nvSpPr>
          <p:cNvPr id="29" name="Google Shape;29;p1"/>
          <p:cNvSpPr/>
          <p:nvPr/>
        </p:nvSpPr>
        <p:spPr>
          <a:xfrm>
            <a:off x="18155728" y="10735822"/>
            <a:ext cx="12951900" cy="4353900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40"/>
              </a:srgbClr>
            </a:outerShdw>
          </a:effectLst>
        </p:spPr>
        <p:txBody>
          <a:bodyPr anchorCtr="0" anchor="ctr" bIns="57900" lIns="115800" spcFirstLastPara="1" rIns="115800" wrap="square" tIns="57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</a:t>
            </a:r>
            <a:endParaRPr/>
          </a:p>
        </p:txBody>
      </p:sp>
      <p:sp>
        <p:nvSpPr>
          <p:cNvPr id="30" name="Google Shape;30;p1"/>
          <p:cNvSpPr txBox="1"/>
          <p:nvPr/>
        </p:nvSpPr>
        <p:spPr>
          <a:xfrm>
            <a:off x="19221408" y="16067770"/>
            <a:ext cx="108207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Atenção: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fotos/imagens devem ser em alta resolução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e com créditos do autor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"/>
          <p:cNvSpPr/>
          <p:nvPr/>
        </p:nvSpPr>
        <p:spPr>
          <a:xfrm flipH="1">
            <a:off x="16461079" y="28629810"/>
            <a:ext cx="15395700" cy="10737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6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sz="6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 txBox="1"/>
          <p:nvPr/>
        </p:nvSpPr>
        <p:spPr>
          <a:xfrm>
            <a:off x="16850095" y="29955603"/>
            <a:ext cx="146175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pt-BR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Elemento obrigatório. As referências constituem uma lista ordenada dos documentos efetivamente citados no texto. (NBR 6023, 2003).</a:t>
            </a:r>
            <a:endParaRPr/>
          </a:p>
        </p:txBody>
      </p:sp>
      <p:sp>
        <p:nvSpPr>
          <p:cNvPr id="33" name="Google Shape;33;p1"/>
          <p:cNvSpPr/>
          <p:nvPr/>
        </p:nvSpPr>
        <p:spPr>
          <a:xfrm rot="10800000">
            <a:off x="-14853" y="38092648"/>
            <a:ext cx="32418900" cy="1512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20955" y="38043173"/>
            <a:ext cx="32418900" cy="98700"/>
          </a:xfrm>
          <a:prstGeom prst="rect">
            <a:avLst/>
          </a:prstGeom>
          <a:solidFill>
            <a:srgbClr val="2D2D8A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"/>
          <p:cNvSpPr txBox="1"/>
          <p:nvPr/>
        </p:nvSpPr>
        <p:spPr>
          <a:xfrm>
            <a:off x="9725813" y="38494784"/>
            <a:ext cx="15873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Espaço opcional para inserção de logos de apoiadores da pesquisa. </a:t>
            </a:r>
            <a:endParaRPr sz="4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"/>
          <p:cNvSpPr txBox="1"/>
          <p:nvPr/>
        </p:nvSpPr>
        <p:spPr>
          <a:xfrm>
            <a:off x="2635525" y="17202075"/>
            <a:ext cx="114822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rgbClr val="FF0000"/>
                </a:solidFill>
              </a:rPr>
              <a:t>Este arquivo é um template. Você precisa salvar uma cópia em seu drive para conseguir editar.</a:t>
            </a:r>
            <a:br>
              <a:rPr b="1" lang="pt-BR" sz="4000">
                <a:solidFill>
                  <a:srgbClr val="FF0000"/>
                </a:solidFill>
              </a:rPr>
            </a:br>
            <a:r>
              <a:rPr b="1" lang="pt-BR" sz="4000">
                <a:solidFill>
                  <a:srgbClr val="FF0000"/>
                </a:solidFill>
              </a:rPr>
              <a:t>Arquivo &gt; Fazer uma Cópia</a:t>
            </a:r>
            <a:endParaRPr sz="4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2007-04-30T12:53:49Z</dcterms:created>
  <dc:creator>Ana Paula</dc:creator>
</cp:coreProperties>
</file>